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https://d9ll783ij6lm4.cloudfront.ne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757394" y="2609401"/>
            <a:ext cx="8340555" cy="4784041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9345" t="0" r="-19345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30651" y="3880896"/>
            <a:ext cx="8934279" cy="183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88"/>
              </a:lnSpc>
              <a:spcBef>
                <a:spcPct val="0"/>
              </a:spcBef>
            </a:pPr>
            <a:r>
              <a:rPr lang="en-US" sz="1020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TrueStock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7857" y="5514037"/>
            <a:ext cx="8542054" cy="51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  <a:spcBef>
                <a:spcPct val="0"/>
              </a:spcBef>
            </a:pPr>
            <a:r>
              <a:rPr lang="en-US" b="true" sz="2883" spc="-57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Inteligente de Inventario para Pymes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7857" y="1741068"/>
            <a:ext cx="1673102" cy="4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2657" spc="-5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93589" y="272882"/>
            <a:ext cx="13585104" cy="9741235"/>
          </a:xfrm>
          <a:custGeom>
            <a:avLst/>
            <a:gdLst/>
            <a:ahLst/>
            <a:cxnLst/>
            <a:rect r="r" b="b" t="t" l="l"/>
            <a:pathLst>
              <a:path h="9741235" w="13585104">
                <a:moveTo>
                  <a:pt x="0" y="0"/>
                </a:moveTo>
                <a:lnTo>
                  <a:pt x="13585105" y="0"/>
                </a:lnTo>
                <a:lnTo>
                  <a:pt x="13585105" y="9741236"/>
                </a:lnTo>
                <a:lnTo>
                  <a:pt x="0" y="97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9" t="-1471" r="-1055" b="-1537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672455" y="4639386"/>
            <a:ext cx="7089097" cy="9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Flujo de Procesos : </a:t>
            </a:r>
          </a:p>
          <a:p>
            <a:pPr algn="ctr" marL="0" indent="0" lvl="0">
              <a:lnSpc>
                <a:spcPts val="3842"/>
              </a:lnSpc>
              <a:spcBef>
                <a:spcPct val="0"/>
              </a:spcBef>
            </a:pPr>
            <a:r>
              <a:rPr lang="en-US" b="true" sz="27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Proceso OCR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6356" y="209683"/>
            <a:ext cx="5975289" cy="8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  <a:spcBef>
                <a:spcPct val="0"/>
              </a:spcBef>
            </a:pPr>
            <a:r>
              <a:rPr lang="en-US" b="true" sz="4505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Arquitectura: AWS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7675" y="1467488"/>
            <a:ext cx="17972650" cy="8229600"/>
          </a:xfrm>
          <a:custGeom>
            <a:avLst/>
            <a:gdLst/>
            <a:ahLst/>
            <a:cxnLst/>
            <a:rect r="r" b="b" t="t" l="l"/>
            <a:pathLst>
              <a:path h="8229600" w="17972650">
                <a:moveTo>
                  <a:pt x="0" y="0"/>
                </a:moveTo>
                <a:lnTo>
                  <a:pt x="17972650" y="0"/>
                </a:lnTo>
                <a:lnTo>
                  <a:pt x="179726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" t="0" r="-1019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63" y="2496638"/>
            <a:ext cx="11407370" cy="6420382"/>
          </a:xfrm>
          <a:custGeom>
            <a:avLst/>
            <a:gdLst/>
            <a:ahLst/>
            <a:cxnLst/>
            <a:rect r="r" b="b" t="t" l="l"/>
            <a:pathLst>
              <a:path h="6420382" w="11407370">
                <a:moveTo>
                  <a:pt x="0" y="0"/>
                </a:moveTo>
                <a:lnTo>
                  <a:pt x="11407370" y="0"/>
                </a:lnTo>
                <a:lnTo>
                  <a:pt x="11407370" y="6420383"/>
                </a:lnTo>
                <a:lnTo>
                  <a:pt x="0" y="642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5" t="0" r="0" b="-7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25660" y="2496638"/>
            <a:ext cx="6035159" cy="6420382"/>
          </a:xfrm>
          <a:custGeom>
            <a:avLst/>
            <a:gdLst/>
            <a:ahLst/>
            <a:cxnLst/>
            <a:rect r="r" b="b" t="t" l="l"/>
            <a:pathLst>
              <a:path h="6420382" w="6035159">
                <a:moveTo>
                  <a:pt x="0" y="0"/>
                </a:moveTo>
                <a:lnTo>
                  <a:pt x="6035159" y="0"/>
                </a:lnTo>
                <a:lnTo>
                  <a:pt x="6035159" y="6420383"/>
                </a:lnTo>
                <a:lnTo>
                  <a:pt x="0" y="6420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47472" y="62925"/>
            <a:ext cx="171930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MODELADO DE DATOS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5851" y="9191625"/>
            <a:ext cx="45881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Diagrama ER Transaccional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382" y="9191625"/>
            <a:ext cx="420600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Modelo Estrella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744"/>
            <a:ext cx="8228614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97387" y="9633753"/>
            <a:ext cx="7523780" cy="428991"/>
            <a:chOff x="0" y="0"/>
            <a:chExt cx="2106826" cy="120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06826" cy="177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846107" y="-3849505"/>
            <a:ext cx="5924489" cy="59244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89114" y="293044"/>
            <a:ext cx="6227241" cy="9555205"/>
          </a:xfrm>
          <a:custGeom>
            <a:avLst/>
            <a:gdLst/>
            <a:ahLst/>
            <a:cxnLst/>
            <a:rect r="r" b="b" t="t" l="l"/>
            <a:pathLst>
              <a:path h="9555205" w="6227241">
                <a:moveTo>
                  <a:pt x="0" y="0"/>
                </a:moveTo>
                <a:lnTo>
                  <a:pt x="6227242" y="0"/>
                </a:lnTo>
                <a:lnTo>
                  <a:pt x="6227242" y="9555205"/>
                </a:lnTo>
                <a:lnTo>
                  <a:pt x="0" y="955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8" t="0" r="-64574" b="-372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760013" y="169219"/>
            <a:ext cx="8228614" cy="80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Tecnologías Claves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99282" y="912171"/>
            <a:ext cx="4211598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Componentes y Tecnologías Clave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38667" y="1657062"/>
            <a:ext cx="4095055" cy="2526863"/>
          </a:xfrm>
          <a:custGeom>
            <a:avLst/>
            <a:gdLst/>
            <a:ahLst/>
            <a:cxnLst/>
            <a:rect r="r" b="b" t="t" l="l"/>
            <a:pathLst>
              <a:path h="2526863" w="4095055">
                <a:moveTo>
                  <a:pt x="0" y="0"/>
                </a:moveTo>
                <a:lnTo>
                  <a:pt x="4095054" y="0"/>
                </a:lnTo>
                <a:lnTo>
                  <a:pt x="4095054" y="2526863"/>
                </a:lnTo>
                <a:lnTo>
                  <a:pt x="0" y="252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2" t="-14628" r="-7354" b="-1177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157796" y="4505752"/>
            <a:ext cx="3970422" cy="2174278"/>
          </a:xfrm>
          <a:custGeom>
            <a:avLst/>
            <a:gdLst/>
            <a:ahLst/>
            <a:cxnLst/>
            <a:rect r="r" b="b" t="t" l="l"/>
            <a:pathLst>
              <a:path h="2174278" w="3970422">
                <a:moveTo>
                  <a:pt x="0" y="0"/>
                </a:moveTo>
                <a:lnTo>
                  <a:pt x="3970422" y="0"/>
                </a:lnTo>
                <a:lnTo>
                  <a:pt x="3970422" y="2174278"/>
                </a:lnTo>
                <a:lnTo>
                  <a:pt x="0" y="217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3" t="-6676" r="-4101" b="-833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38667" y="7051505"/>
            <a:ext cx="4095055" cy="2206795"/>
          </a:xfrm>
          <a:custGeom>
            <a:avLst/>
            <a:gdLst/>
            <a:ahLst/>
            <a:cxnLst/>
            <a:rect r="r" b="b" t="t" l="l"/>
            <a:pathLst>
              <a:path h="2206795" w="4095055">
                <a:moveTo>
                  <a:pt x="0" y="0"/>
                </a:moveTo>
                <a:lnTo>
                  <a:pt x="4095054" y="0"/>
                </a:lnTo>
                <a:lnTo>
                  <a:pt x="4095054" y="2206795"/>
                </a:lnTo>
                <a:lnTo>
                  <a:pt x="0" y="2206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19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381481" y="5874393"/>
            <a:ext cx="2896348" cy="3419559"/>
          </a:xfrm>
          <a:custGeom>
            <a:avLst/>
            <a:gdLst/>
            <a:ahLst/>
            <a:cxnLst/>
            <a:rect r="r" b="b" t="t" l="l"/>
            <a:pathLst>
              <a:path h="3419559" w="2896348">
                <a:moveTo>
                  <a:pt x="0" y="0"/>
                </a:moveTo>
                <a:lnTo>
                  <a:pt x="2896348" y="0"/>
                </a:lnTo>
                <a:lnTo>
                  <a:pt x="2896348" y="3419559"/>
                </a:lnTo>
                <a:lnTo>
                  <a:pt x="0" y="3419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381481" y="1623896"/>
            <a:ext cx="2888709" cy="3593272"/>
          </a:xfrm>
          <a:custGeom>
            <a:avLst/>
            <a:gdLst/>
            <a:ahLst/>
            <a:cxnLst/>
            <a:rect r="r" b="b" t="t" l="l"/>
            <a:pathLst>
              <a:path h="3593272" w="2888709">
                <a:moveTo>
                  <a:pt x="0" y="0"/>
                </a:moveTo>
                <a:lnTo>
                  <a:pt x="2888709" y="0"/>
                </a:lnTo>
                <a:lnTo>
                  <a:pt x="2888709" y="3593272"/>
                </a:lnTo>
                <a:lnTo>
                  <a:pt x="0" y="3593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1692" y="2492185"/>
            <a:ext cx="9090065" cy="5302631"/>
          </a:xfrm>
          <a:custGeom>
            <a:avLst/>
            <a:gdLst/>
            <a:ahLst/>
            <a:cxnLst/>
            <a:rect r="r" b="b" t="t" l="l"/>
            <a:pathLst>
              <a:path h="5302631" w="9090065">
                <a:moveTo>
                  <a:pt x="0" y="0"/>
                </a:moveTo>
                <a:lnTo>
                  <a:pt x="9090065" y="0"/>
                </a:lnTo>
                <a:lnTo>
                  <a:pt x="9090065" y="5302630"/>
                </a:lnTo>
                <a:lnTo>
                  <a:pt x="0" y="530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9" t="-3461" r="-664" b="-249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125112" y="8263197"/>
            <a:ext cx="518739" cy="766954"/>
          </a:xfrm>
          <a:custGeom>
            <a:avLst/>
            <a:gdLst/>
            <a:ahLst/>
            <a:cxnLst/>
            <a:rect r="r" b="b" t="t" l="l"/>
            <a:pathLst>
              <a:path h="766954" w="518739">
                <a:moveTo>
                  <a:pt x="0" y="0"/>
                </a:moveTo>
                <a:lnTo>
                  <a:pt x="518739" y="0"/>
                </a:lnTo>
                <a:lnTo>
                  <a:pt x="518739" y="766954"/>
                </a:lnTo>
                <a:lnTo>
                  <a:pt x="0" y="76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5673" y="2677667"/>
            <a:ext cx="6992324" cy="26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EXPERIENCIA TRUESTOCK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4481" y="7977898"/>
            <a:ext cx="2874819" cy="51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35" u="sng">
                <a:solidFill>
                  <a:srgbClr val="145DA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d9ll783ij6lm4.cloudfront.net"/>
              </a:rPr>
              <a:t>¡Hazme Click!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912260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58386" y="120634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521809" y="182064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954496" y="352112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522518" y="712191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940059" y="645958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60736" y="2345967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60736" y="7632222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34344" y="4057723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26863" y="9071496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762618" y="856522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522255" y="2061174"/>
            <a:ext cx="6061333" cy="6164652"/>
          </a:xfrm>
          <a:custGeom>
            <a:avLst/>
            <a:gdLst/>
            <a:ahLst/>
            <a:cxnLst/>
            <a:rect r="r" b="b" t="t" l="l"/>
            <a:pathLst>
              <a:path h="6164652" w="6061333">
                <a:moveTo>
                  <a:pt x="0" y="0"/>
                </a:moveTo>
                <a:lnTo>
                  <a:pt x="6061334" y="0"/>
                </a:lnTo>
                <a:lnTo>
                  <a:pt x="6061334" y="6164652"/>
                </a:lnTo>
                <a:lnTo>
                  <a:pt x="0" y="616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425056" y="436971"/>
            <a:ext cx="7334947" cy="43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Aplicación Móvil Nativa.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03444" y="336696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66867" y="203670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26402" y="4011850"/>
            <a:ext cx="6809048" cy="40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análisis predictivo más avanzado.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99554" y="3737185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94424" y="7580566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oporte multi-idioma o multi-país.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67576" y="733797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65769" y="9031381"/>
            <a:ext cx="7671742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Realización de test y </a:t>
            </a: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controles de seguridad.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07676" y="878128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00436" y="2067524"/>
            <a:ext cx="7334947" cy="85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Int</a:t>
            </a: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egración directa con sistemas ERP </a:t>
            </a:r>
          </a:p>
          <a:p>
            <a:pPr algn="l">
              <a:lnSpc>
                <a:spcPts val="3313"/>
              </a:lnSpc>
            </a:pP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o contables.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921633" y="3816870"/>
            <a:ext cx="3262577" cy="326257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1844" y="4220435"/>
            <a:ext cx="6742157" cy="170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8"/>
              </a:lnSpc>
            </a:pP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 </a:t>
            </a:r>
          </a:p>
          <a:p>
            <a:pPr algn="ctr">
              <a:lnSpc>
                <a:spcPts val="6648"/>
              </a:lnSpc>
            </a:pP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ontinua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8838119" y="5367638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4" id="44"/>
          <p:cNvSpPr txBox="true"/>
          <p:nvPr/>
        </p:nvSpPr>
        <p:spPr>
          <a:xfrm rot="0">
            <a:off x="10510025" y="5858365"/>
            <a:ext cx="6809048" cy="40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Módu</a:t>
            </a:r>
            <a:r>
              <a:rPr lang="en-US" b="true" sz="2303" spc="-46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lo de facturación electrónica.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83177" y="5583700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8234344" y="5892962"/>
            <a:ext cx="373607" cy="37360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7838" y="-14533"/>
            <a:ext cx="6992324" cy="134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8791" y="942975"/>
            <a:ext cx="17450418" cy="829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Despliegue Productivo Exitoso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Se logró el desarrollo y despliegue de una plataforma 100% operativa en un entorno de producción en la nube (AWS), garantizando la disponibilidad del servicio para el usuario final.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Alta Precisión en Procesamiento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(OCR) : Se alcanzó una tasa de precisión del 97% en la identificación de productos durante las pruebas de ingesta masiva de facturas con un total de 60 facturas ingresadas, de las cuales fallaron 2 (ese 3% de error) debido a factores de calidad de la imagen.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Cumplimiento de Planificación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El proyecto se ejecutó rigurosamente dentro de los plazos académicos, completando el 100% de los hitos definidos en la metodología escogida y adaptándose eficazmente a los ajustes de alcance.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3846107" y="-3849505"/>
            <a:ext cx="5924489" cy="59244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95509" y="8198916"/>
            <a:ext cx="5924489" cy="59244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99587" y="2927189"/>
            <a:ext cx="7598648" cy="4432622"/>
          </a:xfrm>
          <a:custGeom>
            <a:avLst/>
            <a:gdLst/>
            <a:ahLst/>
            <a:cxnLst/>
            <a:rect r="r" b="b" t="t" l="l"/>
            <a:pathLst>
              <a:path h="4432622" w="7598648">
                <a:moveTo>
                  <a:pt x="0" y="0"/>
                </a:moveTo>
                <a:lnTo>
                  <a:pt x="7598649" y="0"/>
                </a:lnTo>
                <a:lnTo>
                  <a:pt x="7598649" y="4432622"/>
                </a:lnTo>
                <a:lnTo>
                  <a:pt x="0" y="44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9" t="-3461" r="-664" b="-249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4307847"/>
            <a:ext cx="7493672" cy="144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5"/>
              </a:lnSpc>
              <a:spcBef>
                <a:spcPct val="0"/>
              </a:spcBef>
            </a:pPr>
            <a:r>
              <a:rPr lang="en-US" b="true" sz="798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7152" y="7298213"/>
            <a:ext cx="3733703" cy="1072538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85705" y="7247907"/>
            <a:ext cx="3862453" cy="1122844"/>
            <a:chOff x="0" y="0"/>
            <a:chExt cx="922973" cy="2683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8315"/>
            </a:xfrm>
            <a:custGeom>
              <a:avLst/>
              <a:gdLst/>
              <a:ahLst/>
              <a:cxnLst/>
              <a:rect r="r" b="b" t="t" l="l"/>
              <a:pathLst>
                <a:path h="268315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8315"/>
                  </a:lnTo>
                  <a:lnTo>
                    <a:pt x="0" y="268315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22973" cy="32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53008" y="7352506"/>
            <a:ext cx="3733703" cy="1072538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10362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110362" cy="55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53008" y="3618803"/>
            <a:ext cx="3733703" cy="3733703"/>
          </a:xfrm>
          <a:custGeom>
            <a:avLst/>
            <a:gdLst/>
            <a:ahLst/>
            <a:cxnLst/>
            <a:rect r="r" b="b" t="t" l="l"/>
            <a:pathLst>
              <a:path h="3733703" w="3733703">
                <a:moveTo>
                  <a:pt x="0" y="0"/>
                </a:moveTo>
                <a:lnTo>
                  <a:pt x="3733702" y="0"/>
                </a:lnTo>
                <a:lnTo>
                  <a:pt x="3733702" y="3733703"/>
                </a:lnTo>
                <a:lnTo>
                  <a:pt x="0" y="373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47152" y="3572287"/>
            <a:ext cx="3733703" cy="3733703"/>
          </a:xfrm>
          <a:custGeom>
            <a:avLst/>
            <a:gdLst/>
            <a:ahLst/>
            <a:cxnLst/>
            <a:rect r="r" b="b" t="t" l="l"/>
            <a:pathLst>
              <a:path h="3733703" w="3733703">
                <a:moveTo>
                  <a:pt x="0" y="0"/>
                </a:moveTo>
                <a:lnTo>
                  <a:pt x="3733703" y="0"/>
                </a:lnTo>
                <a:lnTo>
                  <a:pt x="3733703" y="3733702"/>
                </a:lnTo>
                <a:lnTo>
                  <a:pt x="0" y="373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85705" y="3618803"/>
            <a:ext cx="3858142" cy="3656996"/>
          </a:xfrm>
          <a:custGeom>
            <a:avLst/>
            <a:gdLst/>
            <a:ahLst/>
            <a:cxnLst/>
            <a:rect r="r" b="b" t="t" l="l"/>
            <a:pathLst>
              <a:path h="3656996" w="3858142">
                <a:moveTo>
                  <a:pt x="0" y="0"/>
                </a:moveTo>
                <a:lnTo>
                  <a:pt x="3858142" y="0"/>
                </a:lnTo>
                <a:lnTo>
                  <a:pt x="3858142" y="3656996"/>
                </a:lnTo>
                <a:lnTo>
                  <a:pt x="0" y="3656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94" t="0" r="-15598" b="-3735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8273" y="3771877"/>
            <a:ext cx="3662110" cy="3662110"/>
          </a:xfrm>
          <a:custGeom>
            <a:avLst/>
            <a:gdLst/>
            <a:ahLst/>
            <a:cxnLst/>
            <a:rect r="r" b="b" t="t" l="l"/>
            <a:pathLst>
              <a:path h="3662110" w="3662110">
                <a:moveTo>
                  <a:pt x="0" y="0"/>
                </a:moveTo>
                <a:lnTo>
                  <a:pt x="3662110" y="0"/>
                </a:lnTo>
                <a:lnTo>
                  <a:pt x="3662110" y="3662110"/>
                </a:lnTo>
                <a:lnTo>
                  <a:pt x="0" y="3662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98273" y="7205137"/>
            <a:ext cx="3686596" cy="1059006"/>
            <a:chOff x="0" y="0"/>
            <a:chExt cx="922973" cy="2651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506781" y="1244954"/>
            <a:ext cx="7274437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Nuestro Equipo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1477" y="7204078"/>
            <a:ext cx="2954411" cy="40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b="true" sz="233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Williams Briones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2497" y="7628692"/>
            <a:ext cx="3627885" cy="62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177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Desarrollador Backend e IA. Responsable de microservicios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06781" y="7229789"/>
            <a:ext cx="2992162" cy="42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b="true" sz="236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Augusto Pfeifer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5233" y="7677490"/>
            <a:ext cx="4015622" cy="95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361" indent="-194180" lvl="1">
              <a:lnSpc>
                <a:spcPts val="2518"/>
              </a:lnSpc>
              <a:buFont typeface="Arial"/>
              <a:buChar char="•"/>
            </a:pPr>
            <a:r>
              <a:rPr lang="en-US" sz="1798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Arquitecto Cloud y DevOps. Responsable de infraestructura</a:t>
            </a:r>
          </a:p>
          <a:p>
            <a:pPr algn="ctr">
              <a:lnSpc>
                <a:spcPts val="251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896921" y="7263454"/>
            <a:ext cx="3095342" cy="4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b="true" sz="2446" spc="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Sergio Mellado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00309" y="7703380"/>
            <a:ext cx="3288566" cy="61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Lead, Documentación y Análisis de Requerimientos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23778" y="7306685"/>
            <a:ext cx="2992162" cy="42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b="true" sz="236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Martínez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53008" y="7764938"/>
            <a:ext cx="3733703" cy="63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8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Desarrollador Frontend. Responsable de la aplicación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2999" y="-7130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4090" cy="293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65813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8423221" y="6023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449414" y="129975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449414" y="19722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423221" y="259167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8423221" y="32403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8423221" y="388904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423221" y="453773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8449414" y="518642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423221" y="583510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8423221" y="71324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8423221" y="778117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8449414" y="64837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5426" y="2779601"/>
            <a:ext cx="6007603" cy="5614337"/>
          </a:xfrm>
          <a:custGeom>
            <a:avLst/>
            <a:gdLst/>
            <a:ahLst/>
            <a:cxnLst/>
            <a:rect r="r" b="b" t="t" l="l"/>
            <a:pathLst>
              <a:path h="5614337" w="6007603">
                <a:moveTo>
                  <a:pt x="0" y="0"/>
                </a:moveTo>
                <a:lnTo>
                  <a:pt x="6007603" y="0"/>
                </a:lnTo>
                <a:lnTo>
                  <a:pt x="6007603" y="5614337"/>
                </a:lnTo>
                <a:lnTo>
                  <a:pt x="0" y="5614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042" t="0" r="-7513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10390" y="153199"/>
            <a:ext cx="3956881" cy="131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56526" y="566456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Contexto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56526" y="1224528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Objetivo General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56526" y="1872984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Objetivos Específicos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56526" y="317384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Alcanc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del Proyecto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6526" y="3825260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Met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odología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56526" y="513823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56526" y="575988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Modelo de Datos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6526" y="4448722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Fl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ujo de Procesos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4000" y="7080046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Exp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eriencia TrueStock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56526" y="7726850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Mejora 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Continua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56526" y="636927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ecnologías Claves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98557" y="566456"/>
            <a:ext cx="660851" cy="55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053" spc="51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98557" y="126268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98557" y="189702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98557" y="25313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98557" y="316569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19204" y="382526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98557" y="450180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98557" y="513823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19204" y="64085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919204" y="7089571"/>
            <a:ext cx="660851" cy="52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5"/>
              </a:lnSpc>
            </a:pPr>
            <a:r>
              <a:rPr lang="en-US" sz="2953" spc="49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919204" y="772685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98557" y="579918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-3606646" y="7979992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6567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256526" y="2533925"/>
            <a:ext cx="505503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Requerimientos del Sistema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56526" y="8416367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919204" y="841636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5400000">
            <a:off x="8449414" y="84254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35286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79903" y="90552"/>
            <a:ext cx="5960442" cy="93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7"/>
              </a:lnSpc>
              <a:spcBef>
                <a:spcPct val="0"/>
              </a:spcBef>
            </a:pPr>
            <a:r>
              <a:rPr lang="en-US" b="true" sz="524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758936" y="40513"/>
            <a:ext cx="18476217" cy="1181100"/>
            <a:chOff x="0" y="0"/>
            <a:chExt cx="4866164" cy="3110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66164" cy="311072"/>
            </a:xfrm>
            <a:custGeom>
              <a:avLst/>
              <a:gdLst/>
              <a:ahLst/>
              <a:cxnLst/>
              <a:rect r="r" b="b" t="t" l="l"/>
              <a:pathLst>
                <a:path h="311072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66164" cy="36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9273" y="914400"/>
            <a:ext cx="14897813" cy="830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7"/>
              </a:lnSpc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¿Cómo nace TrueStock?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spcBef>
                <a:spcPct val="0"/>
              </a:spcBef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Fa</a:t>
            </a: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lta de control de inventarios.</a:t>
            </a:r>
          </a:p>
          <a:p>
            <a:pPr algn="l">
              <a:lnSpc>
                <a:spcPts val="5537"/>
              </a:lnSpc>
              <a:spcBef>
                <a:spcPct val="0"/>
              </a:spcBef>
            </a:pPr>
          </a:p>
          <a:p>
            <a:pPr algn="l" marL="854016" indent="-427008" lvl="1">
              <a:lnSpc>
                <a:spcPts val="5537"/>
              </a:lnSpc>
              <a:spcBef>
                <a:spcPct val="0"/>
              </a:spcBef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Procesos obsoletos, planillas excel desactualizadas</a:t>
            </a:r>
          </a:p>
          <a:p>
            <a:pPr algn="l">
              <a:lnSpc>
                <a:spcPts val="5537"/>
              </a:lnSpc>
              <a:spcBef>
                <a:spcPct val="0"/>
              </a:spcBef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rrores en los procesos de ingreso de facturas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Quiebres de stock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pérdidas económicas y pérdida de confianza del cliente.</a:t>
            </a:r>
          </a:p>
          <a:p>
            <a:pPr algn="ctr">
              <a:lnSpc>
                <a:spcPts val="4668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66543" y="7697875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69850"/>
              <a:ext cx="660400" cy="92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364406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2216600"/>
            <a:ext cx="6422814" cy="90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42515"/>
            <a:ext cx="7418731" cy="411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3"/>
              </a:lnSpc>
              <a:spcBef>
                <a:spcPct val="0"/>
              </a:spcBef>
            </a:pPr>
            <a:r>
              <a:rPr lang="en-US" sz="388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Desarrollar un sistema que elimine la digitación manual, automatizando la gestión de facturas y el control de stock mediante Inteligencia Artificial y  análisis predictivo.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7516" y="4028090"/>
            <a:ext cx="6033363" cy="18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3"/>
              </a:lnSpc>
              <a:spcBef>
                <a:spcPct val="0"/>
              </a:spcBef>
            </a:pPr>
            <a:r>
              <a:rPr lang="en-US" b="true" sz="5080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Específicos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36607" y="2014873"/>
            <a:ext cx="7334947" cy="127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Preven</a:t>
            </a: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ir 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quiebres de stock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integrando un sistema de alertas proactivas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31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1984053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289058" y="3757453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762506" y="5491835"/>
            <a:ext cx="7334947" cy="81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Habilita</a:t>
            </a:r>
            <a:r>
              <a:rPr lang="en-US" b="true" sz="2303" spc="-46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 </a:t>
            </a:r>
            <a:r>
              <a:rPr lang="en-US" sz="2303" spc="-46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trazabilidad del inventario mediante un Dashboard analítico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9058" y="553413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347156" y="7380503"/>
            <a:ext cx="7316122" cy="126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Proyectar </a:t>
            </a:r>
            <a:r>
              <a:rPr lang="en-US" sz="2382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demanda futura a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plicando modelos predictivos </a:t>
            </a:r>
          </a:p>
          <a:p>
            <a:pPr algn="l">
              <a:lnSpc>
                <a:spcPts val="333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63159" y="7310815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4075" y="846314"/>
            <a:ext cx="373607" cy="3736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094075" y="9258300"/>
            <a:ext cx="373607" cy="37360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7944228" y="873297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9" id="39"/>
          <p:cNvSpPr txBox="true"/>
          <p:nvPr/>
        </p:nvSpPr>
        <p:spPr>
          <a:xfrm rot="0">
            <a:off x="9783972" y="8989585"/>
            <a:ext cx="7983996" cy="84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Validar 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funcionalidad de los módulos en un entorno de pruebas controlado.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089286" y="894903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8131031" y="13418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9955337" y="284913"/>
            <a:ext cx="7641266" cy="127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361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361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361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mplementar  </a:t>
            </a:r>
            <a:r>
              <a:rPr lang="en-US" sz="2361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el módulo de escaneo OCR, Automatizar la entrada de datos</a:t>
            </a:r>
          </a:p>
          <a:p>
            <a:pPr algn="l">
              <a:lnSpc>
                <a:spcPts val="3305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8276089" y="35024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62506" y="3715243"/>
            <a:ext cx="7334947" cy="127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Agilizar </a:t>
            </a:r>
            <a:r>
              <a:rPr lang="en-US" sz="2366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consulta de información d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esarrollando un asistente inteligente (Chatbot) con IA.</a:t>
            </a:r>
          </a:p>
          <a:p>
            <a:pPr algn="l">
              <a:lnSpc>
                <a:spcPts val="331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00906" y="-5130676"/>
            <a:ext cx="7921720" cy="79217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67039" y="7649058"/>
            <a:ext cx="7921720" cy="7921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12021" y="5546917"/>
            <a:ext cx="4927290" cy="3282807"/>
          </a:xfrm>
          <a:custGeom>
            <a:avLst/>
            <a:gdLst/>
            <a:ahLst/>
            <a:cxnLst/>
            <a:rect r="r" b="b" t="t" l="l"/>
            <a:pathLst>
              <a:path h="3282807" w="4927290">
                <a:moveTo>
                  <a:pt x="0" y="0"/>
                </a:moveTo>
                <a:lnTo>
                  <a:pt x="4927290" y="0"/>
                </a:lnTo>
                <a:lnTo>
                  <a:pt x="4927290" y="3282807"/>
                </a:lnTo>
                <a:lnTo>
                  <a:pt x="0" y="328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8833" y="2214277"/>
            <a:ext cx="4157567" cy="3267384"/>
          </a:xfrm>
          <a:custGeom>
            <a:avLst/>
            <a:gdLst/>
            <a:ahLst/>
            <a:cxnLst/>
            <a:rect r="r" b="b" t="t" l="l"/>
            <a:pathLst>
              <a:path h="3267384" w="4157567">
                <a:moveTo>
                  <a:pt x="0" y="0"/>
                </a:moveTo>
                <a:lnTo>
                  <a:pt x="4157566" y="0"/>
                </a:lnTo>
                <a:lnTo>
                  <a:pt x="4157566" y="3267384"/>
                </a:lnTo>
                <a:lnTo>
                  <a:pt x="0" y="3267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8" t="-10967" r="0" b="-2005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44544" y="-7476"/>
            <a:ext cx="12398912" cy="134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REQUERIMIENTOS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848" y="1803367"/>
            <a:ext cx="6757635" cy="40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b="true" sz="3257" spc="-6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Funcional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Ingesta OCR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Actualización en tiempo real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Sistema de alertas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Asistente Virtual Inteligente</a:t>
            </a:r>
          </a:p>
          <a:p>
            <a:pPr algn="l">
              <a:lnSpc>
                <a:spcPts val="4560"/>
              </a:lnSpc>
            </a:pPr>
          </a:p>
          <a:p>
            <a:pPr algn="l">
              <a:lnSpc>
                <a:spcPts val="45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469407" y="5922115"/>
            <a:ext cx="8081879" cy="290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7"/>
              </a:lnSpc>
              <a:spcBef>
                <a:spcPct val="0"/>
              </a:spcBef>
            </a:pPr>
            <a:r>
              <a:rPr lang="en-US" b="true" sz="3269" spc="-6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 Funcional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Alta Disponibilidad 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Escalabilidad (Microservicios)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Diseño Web Responsive</a:t>
            </a:r>
          </a:p>
          <a:p>
            <a:pPr algn="l">
              <a:lnSpc>
                <a:spcPts val="457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32217" y="8978621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25" y="0"/>
            <a:ext cx="18207926" cy="10143691"/>
            <a:chOff x="0" y="0"/>
            <a:chExt cx="5098624" cy="28404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8624" cy="2840459"/>
            </a:xfrm>
            <a:custGeom>
              <a:avLst/>
              <a:gdLst/>
              <a:ahLst/>
              <a:cxnLst/>
              <a:rect r="r" b="b" t="t" l="l"/>
              <a:pathLst>
                <a:path h="2840459" w="5098624">
                  <a:moveTo>
                    <a:pt x="0" y="0"/>
                  </a:moveTo>
                  <a:lnTo>
                    <a:pt x="5098624" y="0"/>
                  </a:lnTo>
                  <a:lnTo>
                    <a:pt x="5098624" y="2840459"/>
                  </a:lnTo>
                  <a:lnTo>
                    <a:pt x="0" y="2840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098624" cy="2897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01579" y="720386"/>
            <a:ext cx="7884841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867" y="1796904"/>
            <a:ext cx="17407241" cy="327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078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LO QUE INCLUYE :</a:t>
            </a:r>
          </a:p>
          <a:p>
            <a:pPr algn="l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Aplicación Web Responsive (Mobile-First).</a:t>
            </a:r>
          </a:p>
          <a:p>
            <a:pPr algn="l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Funcionalidades: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Gestión, OCR, Alertas y Chatbot IA.</a:t>
            </a:r>
          </a:p>
          <a:p>
            <a:pPr algn="l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Dashboard de trazabilidad.</a:t>
            </a:r>
          </a:p>
          <a:p>
            <a:pPr algn="l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Mercado: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PYMEs en Chile (Español).</a:t>
            </a:r>
          </a:p>
          <a:p>
            <a:pPr algn="l">
              <a:lnSpc>
                <a:spcPts val="430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86421" y="3186040"/>
            <a:ext cx="4172879" cy="3914920"/>
          </a:xfrm>
          <a:custGeom>
            <a:avLst/>
            <a:gdLst/>
            <a:ahLst/>
            <a:cxnLst/>
            <a:rect r="r" b="b" t="t" l="l"/>
            <a:pathLst>
              <a:path h="3914920" w="4172879">
                <a:moveTo>
                  <a:pt x="0" y="0"/>
                </a:moveTo>
                <a:lnTo>
                  <a:pt x="4172879" y="0"/>
                </a:lnTo>
                <a:lnTo>
                  <a:pt x="4172879" y="3914920"/>
                </a:lnTo>
                <a:lnTo>
                  <a:pt x="0" y="391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379" y="5375865"/>
            <a:ext cx="17407241" cy="320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9"/>
              </a:lnSpc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 INCLUYE </a:t>
            </a: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Aplicación Móvil Nativa (Android/iOS).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ntegración directa con ERPs contables.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Módulo de emisión de facturas electrónicas.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Soporte multi-idioma.</a:t>
            </a:r>
          </a:p>
          <a:p>
            <a:pPr algn="l"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26482" y="146263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2244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3984" y="9575643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565917" y="-2541540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48791" y="7074186"/>
            <a:ext cx="4458298" cy="2502220"/>
          </a:xfrm>
          <a:custGeom>
            <a:avLst/>
            <a:gdLst/>
            <a:ahLst/>
            <a:cxnLst/>
            <a:rect r="r" b="b" t="t" l="l"/>
            <a:pathLst>
              <a:path h="2502220" w="4458298">
                <a:moveTo>
                  <a:pt x="0" y="0"/>
                </a:moveTo>
                <a:lnTo>
                  <a:pt x="4458297" y="0"/>
                </a:lnTo>
                <a:lnTo>
                  <a:pt x="4458297" y="2502219"/>
                </a:lnTo>
                <a:lnTo>
                  <a:pt x="0" y="250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2361480" y="365218"/>
            <a:ext cx="7922504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6523" y="1108166"/>
            <a:ext cx="10231526" cy="45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507" spc="-5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7" spc="-5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Cascada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929" y="1812778"/>
            <a:ext cx="14171301" cy="584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lcance Definido: 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El alcance técnico y funcional estuvo totalmente claro desde el inicio.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Sin Incertidumbre Tecnológica: 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arquitectura y los servicios de IA ya estaban decididos, sin necesidad de exploración.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Trabajo Estructurado: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Los requerimientos estables permitieron un desarrollo lineal y secuencial.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Cumplimiento de Plazos: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El enfoque redujo riesgos y aseguró la entrega completa en el tiempo estipulado.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DAG4-pZwZrI</dc:identifier>
  <dcterms:modified xsi:type="dcterms:W3CDTF">2011-08-01T06:04:30Z</dcterms:modified>
  <cp:revision>1</cp:revision>
  <dc:title>Capstone-TrueStock-2025</dc:title>
</cp:coreProperties>
</file>